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8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9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0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1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6" r:id="rId3"/>
    <p:sldMasterId id="2147483701" r:id="rId4"/>
    <p:sldMasterId id="2147483713" r:id="rId5"/>
    <p:sldMasterId id="2147483726" r:id="rId6"/>
    <p:sldMasterId id="2147483739" r:id="rId7"/>
    <p:sldMasterId id="2147483752" r:id="rId8"/>
    <p:sldMasterId id="2147483765" r:id="rId9"/>
    <p:sldMasterId id="2147483781" r:id="rId10"/>
    <p:sldMasterId id="2147483793" r:id="rId11"/>
    <p:sldMasterId id="2147483806" r:id="rId12"/>
  </p:sldMasterIdLst>
  <p:notesMasterIdLst>
    <p:notesMasterId r:id="rId29"/>
  </p:notesMasterIdLst>
  <p:sldIdLst>
    <p:sldId id="287" r:id="rId13"/>
    <p:sldId id="257" r:id="rId14"/>
    <p:sldId id="259" r:id="rId15"/>
    <p:sldId id="263" r:id="rId16"/>
    <p:sldId id="266" r:id="rId17"/>
    <p:sldId id="267" r:id="rId18"/>
    <p:sldId id="268" r:id="rId19"/>
    <p:sldId id="260" r:id="rId20"/>
    <p:sldId id="265" r:id="rId21"/>
    <p:sldId id="262" r:id="rId22"/>
    <p:sldId id="264" r:id="rId23"/>
    <p:sldId id="261" r:id="rId24"/>
    <p:sldId id="269" r:id="rId25"/>
    <p:sldId id="270" r:id="rId26"/>
    <p:sldId id="288" r:id="rId27"/>
    <p:sldId id="25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F9E32-20D7-4F18-AD02-0CF86B04AFCE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C06C1-31D2-4856-A870-8D3C16F3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42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43" y="1941632"/>
            <a:ext cx="9144000" cy="1377107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52" y="326069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250180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4118648"/>
      </p:ext>
    </p:extLst>
  </p:cSld>
  <p:clrMapOvr>
    <a:masterClrMapping/>
  </p:clrMapOvr>
  <p:transition spd="slow">
    <p:wipe dir="d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41871" y="429758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5824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944589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2801" y="889201"/>
            <a:ext cx="5617177" cy="534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096001" y="896364"/>
            <a:ext cx="5617177" cy="534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741871" y="429758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9077610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365129"/>
            <a:ext cx="10515600" cy="75961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083675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14679" y="260648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684892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nly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9883" y="429758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A4DAD0-4461-4EB5-914C-030C86976EF2}"/>
              </a:ext>
            </a:extLst>
          </p:cNvPr>
          <p:cNvSpPr/>
          <p:nvPr/>
        </p:nvSpPr>
        <p:spPr bwMode="auto">
          <a:xfrm>
            <a:off x="3575720" y="1124744"/>
            <a:ext cx="8208912" cy="5544616"/>
          </a:xfrm>
          <a:prstGeom prst="roundRect">
            <a:avLst>
              <a:gd name="adj" fmla="val 2988"/>
            </a:avLst>
          </a:prstGeom>
          <a:gradFill>
            <a:gsLst>
              <a:gs pos="0">
                <a:schemeClr val="bg2">
                  <a:lumMod val="50000"/>
                  <a:alpha val="14000"/>
                </a:schemeClr>
              </a:gs>
              <a:gs pos="100000">
                <a:schemeClr val="tx1">
                  <a:lumMod val="75000"/>
                  <a:lumOff val="25000"/>
                  <a:alpha val="18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1" lang="en-US" sz="1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81130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Only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9883" y="429758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395731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4590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81746"/>
            <a:ext cx="12192000" cy="5943598"/>
          </a:xfrm>
          <a:prstGeom prst="rect">
            <a:avLst/>
          </a:prstGeom>
          <a:gradFill flip="none" rotWithShape="1">
            <a:gsLst>
              <a:gs pos="33000">
                <a:srgbClr val="135474">
                  <a:alpha val="79000"/>
                </a:srgbClr>
              </a:gs>
              <a:gs pos="70000">
                <a:srgbClr val="145C7E">
                  <a:alpha val="60000"/>
                </a:srgbClr>
              </a:gs>
              <a:gs pos="0">
                <a:srgbClr val="114C69">
                  <a:alpha val="70000"/>
                </a:srgbClr>
              </a:gs>
              <a:gs pos="100000">
                <a:srgbClr val="114C69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426402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312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4168705"/>
      </p:ext>
    </p:extLst>
  </p:cSld>
  <p:clrMapOvr>
    <a:masterClrMapping/>
  </p:clrMapOvr>
  <p:transition spd="slow">
    <p:wipe dir="d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/>
              <a:t>Click icon to add picture</a:t>
            </a:r>
            <a:endParaRPr kumimoji="1" lang="ja-JP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62773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259374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49816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356420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211760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515824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2801" y="889201"/>
            <a:ext cx="5617177" cy="534025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096001" y="896364"/>
            <a:ext cx="5617177" cy="534025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09035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844515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266333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170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436"/>
            <a:ext cx="2743200" cy="365125"/>
          </a:xfrm>
          <a:prstGeom prst="rect">
            <a:avLst/>
          </a:prstGeom>
        </p:spPr>
        <p:txBody>
          <a:bodyPr/>
          <a:lstStyle/>
          <a:p>
            <a:fld id="{058A5613-D743-44D4-A732-D9A13A854A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13103"/>
      </p:ext>
    </p:extLst>
  </p:cSld>
  <p:clrMapOvr>
    <a:masterClrMapping/>
  </p:clrMapOvr>
  <p:transition spd="slow">
    <p:wipe dir="d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70995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42236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227824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077861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43" y="1941632"/>
            <a:ext cx="9144000" cy="1377107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52" y="326069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331216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297281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14121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350535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36010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663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43" y="1941632"/>
            <a:ext cx="9144000" cy="1377107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52" y="326069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93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717704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251254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871685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28974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44024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436"/>
            <a:ext cx="2743200" cy="365125"/>
          </a:xfrm>
          <a:prstGeom prst="rect">
            <a:avLst/>
          </a:prstGeom>
        </p:spPr>
        <p:txBody>
          <a:bodyPr/>
          <a:lstStyle/>
          <a:p>
            <a:fld id="{56969FB6-8607-469E-84BB-4E9214D062C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534373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43" y="1941632"/>
            <a:ext cx="9144000" cy="1377107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52" y="326069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980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89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132856"/>
            <a:ext cx="12192000" cy="2520280"/>
          </a:xfrm>
          <a:prstGeom prst="rect">
            <a:avLst/>
          </a:prstGeom>
          <a:solidFill>
            <a:srgbClr val="176B9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3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78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969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96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3000">
                <a:srgbClr val="135474">
                  <a:alpha val="79000"/>
                </a:srgbClr>
              </a:gs>
              <a:gs pos="70000">
                <a:srgbClr val="145C7E">
                  <a:alpha val="60000"/>
                </a:srgbClr>
              </a:gs>
              <a:gs pos="0">
                <a:srgbClr val="114C69">
                  <a:alpha val="70000"/>
                </a:srgbClr>
              </a:gs>
              <a:gs pos="100000">
                <a:srgbClr val="114C69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7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77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3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109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707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054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436"/>
            <a:ext cx="2743200" cy="365125"/>
          </a:xfrm>
          <a:prstGeom prst="rect">
            <a:avLst/>
          </a:prstGeom>
        </p:spPr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6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309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134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109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3000">
                <a:srgbClr val="135474">
                  <a:alpha val="79000"/>
                </a:srgbClr>
              </a:gs>
              <a:gs pos="70000">
                <a:srgbClr val="145C7E">
                  <a:alpha val="60000"/>
                </a:srgbClr>
              </a:gs>
              <a:gs pos="0">
                <a:srgbClr val="114C69">
                  <a:alpha val="70000"/>
                </a:srgbClr>
              </a:gs>
              <a:gs pos="100000">
                <a:srgbClr val="114C69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6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698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4663027"/>
      </p:ext>
    </p:extLst>
  </p:cSld>
  <p:clrMapOvr>
    <a:masterClrMapping/>
  </p:clrMapOvr>
  <p:transition spd="slow">
    <p:wipe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74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 dirty="0"/>
              <a:t>Click icon to add picture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27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83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62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436"/>
            <a:ext cx="2743200" cy="365125"/>
          </a:xfrm>
          <a:prstGeom prst="rect">
            <a:avLst/>
          </a:prstGeom>
        </p:spPr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01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3846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lt1">
            <a:alpha val="2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41871" y="429758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95201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88665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2801" y="889201"/>
            <a:ext cx="5617177" cy="534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096001" y="896364"/>
            <a:ext cx="5617177" cy="534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741871" y="429758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73114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365129"/>
            <a:ext cx="10515600" cy="75961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713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072470"/>
      </p:ext>
    </p:extLst>
  </p:cSld>
  <p:clrMapOvr>
    <a:masterClrMapping/>
  </p:clrMapOvr>
  <p:transition spd="slow">
    <p:wipe dir="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14679" y="260648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90723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9883" y="429758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A4DAD0-4461-4EB5-914C-030C86976EF2}"/>
              </a:ext>
            </a:extLst>
          </p:cNvPr>
          <p:cNvSpPr/>
          <p:nvPr/>
        </p:nvSpPr>
        <p:spPr bwMode="auto">
          <a:xfrm>
            <a:off x="3575720" y="1124744"/>
            <a:ext cx="8208912" cy="5544616"/>
          </a:xfrm>
          <a:prstGeom prst="roundRect">
            <a:avLst>
              <a:gd name="adj" fmla="val 2988"/>
            </a:avLst>
          </a:prstGeom>
          <a:gradFill>
            <a:gsLst>
              <a:gs pos="0">
                <a:schemeClr val="bg2">
                  <a:lumMod val="50000"/>
                  <a:alpha val="14000"/>
                </a:schemeClr>
              </a:gs>
              <a:gs pos="100000">
                <a:schemeClr val="tx1">
                  <a:lumMod val="75000"/>
                  <a:lumOff val="25000"/>
                  <a:alpha val="18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kumimoji="1" lang="en-US" sz="1400" b="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8865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9883" y="429758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49821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4751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81746"/>
            <a:ext cx="12192000" cy="5943598"/>
          </a:xfrm>
          <a:prstGeom prst="rect">
            <a:avLst/>
          </a:prstGeom>
          <a:gradFill flip="none" rotWithShape="1">
            <a:gsLst>
              <a:gs pos="33000">
                <a:srgbClr val="135474">
                  <a:alpha val="79000"/>
                </a:srgbClr>
              </a:gs>
              <a:gs pos="70000">
                <a:srgbClr val="145C7E">
                  <a:alpha val="60000"/>
                </a:srgbClr>
              </a:gs>
              <a:gs pos="0">
                <a:srgbClr val="114C69">
                  <a:alpha val="70000"/>
                </a:srgbClr>
              </a:gs>
              <a:gs pos="100000">
                <a:srgbClr val="114C69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30876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41005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85912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26958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9614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039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1139378"/>
      </p:ext>
    </p:extLst>
  </p:cSld>
  <p:clrMapOvr>
    <a:masterClrMapping/>
  </p:clrMapOvr>
  <p:transition spd="slow">
    <p:wipe dir="d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2218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82917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2801" y="889201"/>
            <a:ext cx="5617177" cy="534025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096001" y="896364"/>
            <a:ext cx="5617177" cy="534025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29598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39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83508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8051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9301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 dirty="0"/>
              <a:t>Click icon to add picture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28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69320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251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3165423"/>
      </p:ext>
    </p:extLst>
  </p:cSld>
  <p:clrMapOvr>
    <a:masterClrMapping/>
  </p:clrMapOvr>
  <p:transition spd="slow">
    <p:wipe dir="d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43" y="1941632"/>
            <a:ext cx="9144000" cy="1377107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52" y="326069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85914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01062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40251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1261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02940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14366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694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00455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 dirty="0"/>
              <a:t>Click icon to add picture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93376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8429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7120171"/>
      </p:ext>
    </p:extLst>
  </p:cSld>
  <p:clrMapOvr>
    <a:masterClrMapping/>
  </p:clrMapOvr>
  <p:transition spd="slow">
    <p:wipe dir="d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944149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436"/>
            <a:ext cx="2743200" cy="365125"/>
          </a:xfrm>
          <a:prstGeom prst="rect">
            <a:avLst/>
          </a:prstGeom>
        </p:spPr>
        <p:txBody>
          <a:bodyPr/>
          <a:lstStyle/>
          <a:p>
            <a:fld id="{56969FB6-8607-469E-84BB-4E9214D062C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83473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43" y="1941632"/>
            <a:ext cx="9144000" cy="1377107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52" y="326069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405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166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132856"/>
            <a:ext cx="12192000" cy="2520280"/>
          </a:xfrm>
          <a:prstGeom prst="rect">
            <a:avLst/>
          </a:prstGeom>
          <a:solidFill>
            <a:srgbClr val="176B9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91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23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38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3000">
                <a:srgbClr val="135474">
                  <a:alpha val="79000"/>
                </a:srgbClr>
              </a:gs>
              <a:gs pos="70000">
                <a:srgbClr val="145C7E">
                  <a:alpha val="60000"/>
                </a:srgbClr>
              </a:gs>
              <a:gs pos="0">
                <a:srgbClr val="114C69">
                  <a:alpha val="70000"/>
                </a:srgbClr>
              </a:gs>
              <a:gs pos="100000">
                <a:srgbClr val="114C69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2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41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622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845830"/>
      </p:ext>
    </p:extLst>
  </p:cSld>
  <p:clrMapOvr>
    <a:masterClrMapping/>
  </p:clrMapOvr>
  <p:transition spd="slow">
    <p:wipe dir="d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 dirty="0"/>
              <a:t>Click icon to add picture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477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67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468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436"/>
            <a:ext cx="2743200" cy="365125"/>
          </a:xfrm>
          <a:prstGeom prst="rect">
            <a:avLst/>
          </a:prstGeom>
        </p:spPr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72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43" y="1941632"/>
            <a:ext cx="9144000" cy="1377107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52" y="326069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5682198"/>
      </p:ext>
    </p:extLst>
  </p:cSld>
  <p:clrMapOvr>
    <a:masterClrMapping/>
  </p:clrMapOvr>
  <p:transition spd="slow">
    <p:wipe dir="d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7870868"/>
      </p:ext>
    </p:extLst>
  </p:cSld>
  <p:clrMapOvr>
    <a:masterClrMapping/>
  </p:clrMapOvr>
  <p:transition spd="slow">
    <p:wipe dir="d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1751864"/>
      </p:ext>
    </p:extLst>
  </p:cSld>
  <p:clrMapOvr>
    <a:masterClrMapping/>
  </p:clrMapOvr>
  <p:transition spd="slow">
    <p:wipe dir="d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4410178"/>
      </p:ext>
    </p:extLst>
  </p:cSld>
  <p:clrMapOvr>
    <a:masterClrMapping/>
  </p:clrMapOvr>
  <p:transition spd="slow">
    <p:wipe dir="d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486744"/>
      </p:ext>
    </p:extLst>
  </p:cSld>
  <p:clrMapOvr>
    <a:masterClrMapping/>
  </p:clrMapOvr>
  <p:transition spd="slow">
    <p:wipe dir="d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805376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9960696"/>
      </p:ext>
    </p:extLst>
  </p:cSld>
  <p:clrMapOvr>
    <a:masterClrMapping/>
  </p:clrMapOvr>
  <p:transition spd="slow">
    <p:wipe dir="d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294461"/>
      </p:ext>
    </p:extLst>
  </p:cSld>
  <p:clrMapOvr>
    <a:masterClrMapping/>
  </p:clrMapOvr>
  <p:transition spd="slow">
    <p:wipe dir="d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2496709"/>
      </p:ext>
    </p:extLst>
  </p:cSld>
  <p:clrMapOvr>
    <a:masterClrMapping/>
  </p:clrMapOvr>
  <p:transition spd="slow">
    <p:wipe dir="d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487551"/>
      </p:ext>
    </p:extLst>
  </p:cSld>
  <p:clrMapOvr>
    <a:masterClrMapping/>
  </p:clrMapOvr>
  <p:transition spd="slow">
    <p:wipe dir="d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6465537"/>
      </p:ext>
    </p:extLst>
  </p:cSld>
  <p:clrMapOvr>
    <a:masterClrMapping/>
  </p:clrMapOvr>
  <p:transition spd="slow">
    <p:wipe dir="d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724257"/>
      </p:ext>
    </p:extLst>
  </p:cSld>
  <p:clrMapOvr>
    <a:masterClrMapping/>
  </p:clrMapOvr>
  <p:transition spd="slow">
    <p:wipe dir="d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436"/>
            <a:ext cx="2743200" cy="365125"/>
          </a:xfrm>
          <a:prstGeom prst="rect">
            <a:avLst/>
          </a:prstGeom>
        </p:spPr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17502"/>
      </p:ext>
    </p:extLst>
  </p:cSld>
  <p:clrMapOvr>
    <a:masterClrMapping/>
  </p:clrMapOvr>
  <p:transition spd="slow">
    <p:wipe dir="d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43" y="1941632"/>
            <a:ext cx="9144000" cy="1377107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52" y="326069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721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474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913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224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 dirty="0"/>
              <a:t>Click icon to add picture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2033019"/>
      </p:ext>
    </p:extLst>
  </p:cSld>
  <p:clrMapOvr>
    <a:masterClrMapping/>
  </p:clrMapOvr>
  <p:transition spd="slow">
    <p:wipe dir="d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9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3000">
                <a:srgbClr val="135474">
                  <a:alpha val="79000"/>
                </a:srgbClr>
              </a:gs>
              <a:gs pos="70000">
                <a:srgbClr val="145C7E">
                  <a:alpha val="60000"/>
                </a:srgbClr>
              </a:gs>
              <a:gs pos="0">
                <a:srgbClr val="114C69">
                  <a:alpha val="70000"/>
                </a:srgbClr>
              </a:gs>
              <a:gs pos="100000">
                <a:srgbClr val="114C69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4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59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155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5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474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614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436"/>
            <a:ext cx="2743200" cy="365125"/>
          </a:xfrm>
          <a:prstGeom prst="rect">
            <a:avLst/>
          </a:prstGeom>
        </p:spPr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3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28442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41871" y="429758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2852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image" Target="../media/image4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image" Target="../media/image6.jpeg"/><Relationship Id="rId2" Type="http://schemas.openxmlformats.org/officeDocument/2006/relationships/slideLayout" Target="../slideLayouts/slideLayout125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image" Target="../media/image10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image" Target="../media/image10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image" Target="../media/image7.gi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image" Target="../media/image8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99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151784" y="5095620"/>
            <a:ext cx="4680520" cy="637636"/>
            <a:chOff x="4223792" y="5006983"/>
            <a:chExt cx="4680520" cy="637636"/>
          </a:xfrm>
        </p:grpSpPr>
        <p:sp>
          <p:nvSpPr>
            <p:cNvPr id="7" name="TextBox 6"/>
            <p:cNvSpPr txBox="1"/>
            <p:nvPr/>
          </p:nvSpPr>
          <p:spPr>
            <a:xfrm>
              <a:off x="5807968" y="5125746"/>
              <a:ext cx="30963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Joint Venture of Japan &amp; Bangladesh</a:t>
              </a:r>
            </a:p>
            <a:p>
              <a:pPr algn="l"/>
              <a:r>
                <a:rPr lang="en-US" sz="1000" kern="2000" spc="300" baseline="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www.bjitgroup.com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792" y="5006983"/>
              <a:ext cx="1872208" cy="63763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03" y="1339904"/>
            <a:ext cx="3224595" cy="32245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5439" y="3840286"/>
            <a:ext cx="10081122" cy="73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000" b="1" spc="-1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NEXT DESTINATION</a:t>
            </a:r>
            <a:br>
              <a:rPr lang="en-US" sz="2800" b="1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150" b="1" spc="17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SOFTWARE OUTSOURCING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46898" y="738014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MAKE YOUR SOFTWARE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28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" y="555946"/>
            <a:ext cx="12189485" cy="650105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-2891"/>
            <a:ext cx="12193858" cy="543447"/>
          </a:xfrm>
          <a:prstGeom prst="rect">
            <a:avLst/>
          </a:prstGeom>
          <a:solidFill>
            <a:srgbClr val="114C69">
              <a:alpha val="6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6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solidFill>
            <a:srgbClr val="114C69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" y="540556"/>
            <a:ext cx="12193858" cy="45719"/>
          </a:xfrm>
          <a:prstGeom prst="rect">
            <a:avLst/>
          </a:prstGeom>
          <a:gradFill>
            <a:gsLst>
              <a:gs pos="100000">
                <a:srgbClr val="FF0000">
                  <a:alpha val="0"/>
                </a:srgbClr>
              </a:gs>
              <a:gs pos="0">
                <a:srgbClr val="FF0000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344612" y="1010164"/>
            <a:ext cx="11440073" cy="501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19" name="Chevron 18"/>
          <p:cNvSpPr/>
          <p:nvPr/>
        </p:nvSpPr>
        <p:spPr>
          <a:xfrm>
            <a:off x="10992544" y="116632"/>
            <a:ext cx="288032" cy="360040"/>
          </a:xfrm>
          <a:prstGeom prst="chevron">
            <a:avLst/>
          </a:prstGeom>
          <a:solidFill>
            <a:srgbClr val="1983A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11148302" y="116632"/>
            <a:ext cx="288032" cy="360040"/>
          </a:xfrm>
          <a:prstGeom prst="chevron">
            <a:avLst/>
          </a:prstGeom>
          <a:solidFill>
            <a:srgbClr val="1983A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>
            <a:off x="11310052" y="116632"/>
            <a:ext cx="288032" cy="360040"/>
          </a:xfrm>
          <a:prstGeom prst="chevron">
            <a:avLst/>
          </a:prstGeom>
          <a:solidFill>
            <a:srgbClr val="1983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11599946" y="134248"/>
            <a:ext cx="474919" cy="30755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5FC8735-314F-48BD-9CBE-0B06D722DBB1}" type="slidenum">
              <a:rPr lang="en-US" sz="1100" smtClean="0">
                <a:solidFill>
                  <a:schemeClr val="bg1"/>
                </a:solidFill>
              </a:rPr>
              <a:t>‹#›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77001" y="6557181"/>
            <a:ext cx="1138480" cy="262805"/>
          </a:xfrm>
          <a:prstGeom prst="roundRect">
            <a:avLst/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CONFIDENTIAL</a:t>
            </a:r>
            <a:endParaRPr kumimoji="1" lang="ja-JP" altLang="en-US" sz="1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87802" y="6582544"/>
            <a:ext cx="2944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</a:t>
            </a:r>
            <a:r>
              <a:rPr kumimoji="1" lang="en-US" altLang="ja-JP" sz="90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@ BJIT Group. All Rights Reserved</a:t>
            </a:r>
            <a:endParaRPr kumimoji="1" lang="ja-JP" altLang="en-US" sz="900" dirty="0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7871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26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300" b="1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8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75000"/>
        <a:buFont typeface="Wingdings" panose="05000000000000000000" pitchFamily="2" charset="2"/>
        <a:buChar char="n"/>
        <a:defRPr kumimoji="1"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88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70000"/>
        <a:buFont typeface="Wingdings" panose="05000000000000000000" pitchFamily="2" charset="2"/>
        <a:buChar char="p"/>
        <a:defRPr kumimoji="1"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60000"/>
        <a:buFont typeface="Wingdings" panose="05000000000000000000" pitchFamily="2" charset="2"/>
        <a:buChar char="l"/>
        <a:defRPr kumimoji="1"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kumimoji="1"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kumimoji="1"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-1858" y="-5196"/>
            <a:ext cx="12193860" cy="1218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prstClr val="white"/>
              </a:solidFill>
              <a:latin typeface="Calibri"/>
              <a:ea typeface="ＭＳ Ｐゴシック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-3841" y="113135"/>
            <a:ext cx="12193858" cy="1950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prstClr val="white"/>
              </a:solidFill>
              <a:latin typeface="Calibri"/>
              <a:ea typeface="ＭＳ Ｐゴシック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-2700" y="2060848"/>
            <a:ext cx="12193858" cy="2592288"/>
          </a:xfrm>
          <a:prstGeom prst="rect">
            <a:avLst/>
          </a:prstGeom>
          <a:solidFill>
            <a:srgbClr val="097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prstClr val="white"/>
              </a:solidFill>
              <a:latin typeface="Calibri"/>
              <a:ea typeface="ＭＳ Ｐゴシック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19337" y="-5196"/>
            <a:ext cx="1440160" cy="2065557"/>
          </a:xfrm>
          <a:prstGeom prst="round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prstClr val="white"/>
              </a:solidFill>
              <a:latin typeface="Calibri"/>
              <a:ea typeface="ＭＳ Ｐゴシック"/>
            </a:endParaRPr>
          </a:p>
        </p:txBody>
      </p:sp>
      <p:pic>
        <p:nvPicPr>
          <p:cNvPr id="62" name="Picture 19" descr="C:\Users\BJIT_UJJAL\Desktop\bjit_logo_trans.png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-50000"/>
                    </a14:imgEffect>
                    <a14:imgEffect>
                      <a14:brightnessContrast bright="-41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8" y="692696"/>
            <a:ext cx="668338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3" name="Picture 12" descr="https://encrypted-tbn3.gstatic.com/images?q=tbn:ANd9GcRhQ1DXscIW7xU2WA--Wd40XWgvhyk1xKShuJDxBfvsczyMkViAhw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158" y="4870296"/>
            <a:ext cx="1676466" cy="14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77001" y="6557181"/>
            <a:ext cx="1138480" cy="262805"/>
          </a:xfrm>
          <a:prstGeom prst="roundRect">
            <a:avLst/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prstClr val="white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CONFIDENTIAL</a:t>
            </a:r>
            <a:endParaRPr kumimoji="1" lang="ja-JP" altLang="en-US" sz="1000" dirty="0">
              <a:solidFill>
                <a:prstClr val="white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120339" y="6550083"/>
            <a:ext cx="2944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  <a:ea typeface="ＭＳ Ｐゴシック"/>
              </a:rPr>
              <a:t>Copyright @ BJIT Group. All Rights Reserved</a:t>
            </a:r>
            <a:endParaRPr kumimoji="1" lang="ja-JP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35024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408368" y="6381328"/>
            <a:ext cx="2520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</a:t>
            </a:r>
            <a:r>
              <a:rPr kumimoji="1" lang="en-US" altLang="ja-JP" sz="90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@ BJIT Group. All Rights Reserved</a:t>
            </a:r>
            <a:endParaRPr kumimoji="1" lang="ja-JP" altLang="en-US" sz="900" dirty="0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2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B1D0C5-079E-49C7-B7AA-6B60998B5AD2}"/>
              </a:ext>
            </a:extLst>
          </p:cNvPr>
          <p:cNvSpPr/>
          <p:nvPr/>
        </p:nvSpPr>
        <p:spPr>
          <a:xfrm>
            <a:off x="-1860" y="0"/>
            <a:ext cx="1219386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0704512" y="6453336"/>
            <a:ext cx="1152128" cy="262805"/>
          </a:xfrm>
          <a:prstGeom prst="roundRect">
            <a:avLst/>
          </a:prstGeom>
          <a:solidFill>
            <a:srgbClr val="C0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CONFIDENTIAL</a:t>
            </a:r>
            <a:endParaRPr kumimoji="1" lang="ja-JP" altLang="en-US" sz="1000" b="1" dirty="0">
              <a:latin typeface="Open Sans" panose="020B0606030504020204" pitchFamily="34" charset="0"/>
              <a:ea typeface="Adobe Gothic Std B" panose="020B0800000000000000" pitchFamily="34" charset="-128"/>
              <a:cs typeface="Open Sans" panose="020B0606030504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191657" y="6461627"/>
            <a:ext cx="2944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</a:t>
            </a:r>
            <a:r>
              <a:rPr kumimoji="1" lang="en-US" altLang="ja-JP" sz="9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@ BJIT Group. All Rights Reserved</a:t>
            </a:r>
            <a:endParaRPr kumimoji="1" lang="ja-JP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9536" y="6150487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Joint Venture of Japan &amp; Bangladesh</a:t>
            </a:r>
          </a:p>
          <a:p>
            <a:pPr algn="l"/>
            <a:r>
              <a:rPr lang="en-US" sz="1000" kern="2000" spc="3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www.bjitgroup.com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031724"/>
            <a:ext cx="1872208" cy="63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4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-2891"/>
            <a:ext cx="12193858" cy="54344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839416" y="476672"/>
            <a:ext cx="10526001" cy="39583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6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344612" y="1010164"/>
            <a:ext cx="11440073" cy="501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19" name="Chevron 18"/>
          <p:cNvSpPr/>
          <p:nvPr/>
        </p:nvSpPr>
        <p:spPr>
          <a:xfrm>
            <a:off x="10848528" y="555940"/>
            <a:ext cx="316835" cy="297554"/>
          </a:xfrm>
          <a:prstGeom prst="chevr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11004286" y="555940"/>
            <a:ext cx="316835" cy="297554"/>
          </a:xfrm>
          <a:prstGeom prst="chevr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>
            <a:off x="11166036" y="555940"/>
            <a:ext cx="316835" cy="297554"/>
          </a:xfrm>
          <a:prstGeom prst="chevr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87802" y="6582544"/>
            <a:ext cx="2944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</a:t>
            </a:r>
            <a:r>
              <a:rPr kumimoji="1" lang="en-US" altLang="ja-JP" sz="9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@ BJIT Group. All Rights Reserved</a:t>
            </a:r>
            <a:endParaRPr kumimoji="1" lang="ja-JP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147" y="6409804"/>
            <a:ext cx="476250" cy="4762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flipV="1">
            <a:off x="821314" y="906868"/>
            <a:ext cx="1103532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614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300" b="1" kern="1200">
          <a:solidFill>
            <a:schemeClr val="accent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8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75000"/>
        <a:buFont typeface="Wingdings" panose="05000000000000000000" pitchFamily="2" charset="2"/>
        <a:buChar char="n"/>
        <a:defRPr kumimoji="1"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1pPr>
      <a:lvl2pPr marL="685800" indent="-288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70000"/>
        <a:buFont typeface="Wingdings" panose="05000000000000000000" pitchFamily="2" charset="2"/>
        <a:buChar char="p"/>
        <a:defRPr kumimoji="1"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60000"/>
        <a:buFont typeface="Wingdings" panose="05000000000000000000" pitchFamily="2" charset="2"/>
        <a:buChar char="l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" y="555946"/>
            <a:ext cx="12189485" cy="650105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-2891"/>
            <a:ext cx="12193858" cy="543447"/>
          </a:xfrm>
          <a:prstGeom prst="rect">
            <a:avLst/>
          </a:prstGeom>
          <a:solidFill>
            <a:srgbClr val="114C69">
              <a:alpha val="6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6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solidFill>
            <a:srgbClr val="114C69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" y="540556"/>
            <a:ext cx="12193858" cy="45719"/>
          </a:xfrm>
          <a:prstGeom prst="rect">
            <a:avLst/>
          </a:prstGeom>
          <a:gradFill>
            <a:gsLst>
              <a:gs pos="100000">
                <a:srgbClr val="FF0000">
                  <a:alpha val="0"/>
                </a:srgbClr>
              </a:gs>
              <a:gs pos="0">
                <a:srgbClr val="FF0000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344612" y="1010164"/>
            <a:ext cx="11440073" cy="501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19" name="Chevron 18"/>
          <p:cNvSpPr/>
          <p:nvPr/>
        </p:nvSpPr>
        <p:spPr>
          <a:xfrm>
            <a:off x="10992544" y="116632"/>
            <a:ext cx="288032" cy="360040"/>
          </a:xfrm>
          <a:prstGeom prst="chevron">
            <a:avLst/>
          </a:prstGeom>
          <a:solidFill>
            <a:srgbClr val="1983A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11148302" y="116632"/>
            <a:ext cx="288032" cy="360040"/>
          </a:xfrm>
          <a:prstGeom prst="chevron">
            <a:avLst/>
          </a:prstGeom>
          <a:solidFill>
            <a:srgbClr val="1983A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>
            <a:off x="11310052" y="116632"/>
            <a:ext cx="288032" cy="360040"/>
          </a:xfrm>
          <a:prstGeom prst="chevron">
            <a:avLst/>
          </a:prstGeom>
          <a:solidFill>
            <a:srgbClr val="1983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11599946" y="134248"/>
            <a:ext cx="474919" cy="30755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5FC8735-314F-48BD-9CBE-0B06D722DBB1}" type="slidenum">
              <a:rPr lang="en-US" sz="1100" smtClean="0">
                <a:solidFill>
                  <a:schemeClr val="bg1"/>
                </a:solidFill>
              </a:rPr>
              <a:t>‹#›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77001" y="6557181"/>
            <a:ext cx="1138480" cy="262805"/>
          </a:xfrm>
          <a:prstGeom prst="roundRect">
            <a:avLst/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CONFIDENTIAL</a:t>
            </a:r>
            <a:endParaRPr kumimoji="1" lang="ja-JP" altLang="en-US" sz="1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87802" y="6582544"/>
            <a:ext cx="2944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</a:t>
            </a:r>
            <a:r>
              <a:rPr kumimoji="1" lang="en-US" altLang="ja-JP" sz="90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@ BJIT Group. All Rights Reserved</a:t>
            </a:r>
            <a:endParaRPr kumimoji="1" lang="ja-JP" altLang="en-US" sz="900" dirty="0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7871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4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300" b="1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8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75000"/>
        <a:buFont typeface="Wingdings" panose="05000000000000000000" pitchFamily="2" charset="2"/>
        <a:buChar char="n"/>
        <a:defRPr kumimoji="1"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88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70000"/>
        <a:buFont typeface="Wingdings" panose="05000000000000000000" pitchFamily="2" charset="2"/>
        <a:buChar char="p"/>
        <a:defRPr kumimoji="1"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60000"/>
        <a:buFont typeface="Wingdings" panose="05000000000000000000" pitchFamily="2" charset="2"/>
        <a:buChar char="l"/>
        <a:defRPr kumimoji="1"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kumimoji="1"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kumimoji="1"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-1858" y="-5196"/>
            <a:ext cx="12193860" cy="1218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prstClr val="white"/>
              </a:solidFill>
              <a:latin typeface="Calibri"/>
              <a:ea typeface="ＭＳ Ｐゴシック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-3841" y="113135"/>
            <a:ext cx="12193858" cy="1950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prstClr val="white"/>
              </a:solidFill>
              <a:latin typeface="Calibri"/>
              <a:ea typeface="ＭＳ Ｐゴシック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-2700" y="2060848"/>
            <a:ext cx="12193858" cy="2592288"/>
          </a:xfrm>
          <a:prstGeom prst="rect">
            <a:avLst/>
          </a:prstGeom>
          <a:solidFill>
            <a:srgbClr val="097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prstClr val="white"/>
              </a:solidFill>
              <a:latin typeface="Calibri"/>
              <a:ea typeface="ＭＳ Ｐゴシック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19337" y="-5196"/>
            <a:ext cx="1440160" cy="2065557"/>
          </a:xfrm>
          <a:prstGeom prst="round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prstClr val="white"/>
              </a:solidFill>
              <a:latin typeface="Calibri"/>
              <a:ea typeface="ＭＳ Ｐゴシック"/>
            </a:endParaRPr>
          </a:p>
        </p:txBody>
      </p:sp>
      <p:pic>
        <p:nvPicPr>
          <p:cNvPr id="62" name="Picture 19" descr="C:\Users\BJIT_UJJAL\Desktop\bjit_logo_trans.png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-50000"/>
                    </a14:imgEffect>
                    <a14:imgEffect>
                      <a14:brightnessContrast bright="-41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8" y="692696"/>
            <a:ext cx="668338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3" name="Picture 12" descr="https://encrypted-tbn3.gstatic.com/images?q=tbn:ANd9GcRhQ1DXscIW7xU2WA--Wd40XWgvhyk1xKShuJDxBfvsczyMkViAhw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158" y="4870296"/>
            <a:ext cx="1676466" cy="1409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77001" y="6557181"/>
            <a:ext cx="1138480" cy="262805"/>
          </a:xfrm>
          <a:prstGeom prst="roundRect">
            <a:avLst/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prstClr val="white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CONFIDENTIAL</a:t>
            </a:r>
            <a:endParaRPr kumimoji="1" lang="ja-JP" altLang="en-US" sz="1000" dirty="0">
              <a:solidFill>
                <a:prstClr val="white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120339" y="6550083"/>
            <a:ext cx="2944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  <a:ea typeface="ＭＳ Ｐゴシック"/>
              </a:rPr>
              <a:t>Copyright @ BJIT Group. All Rights Reserved</a:t>
            </a:r>
            <a:endParaRPr kumimoji="1" lang="ja-JP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175078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408368" y="6381328"/>
            <a:ext cx="2520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</a:t>
            </a:r>
            <a:r>
              <a:rPr kumimoji="1" lang="en-US" altLang="ja-JP" sz="90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@ BJIT Group. All Rights Reserved</a:t>
            </a:r>
            <a:endParaRPr kumimoji="1" lang="ja-JP" altLang="en-US" sz="900" dirty="0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40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151784" y="5095620"/>
            <a:ext cx="4680520" cy="637636"/>
            <a:chOff x="4223792" y="5006983"/>
            <a:chExt cx="4680520" cy="637636"/>
          </a:xfrm>
        </p:grpSpPr>
        <p:sp>
          <p:nvSpPr>
            <p:cNvPr id="7" name="TextBox 6"/>
            <p:cNvSpPr txBox="1"/>
            <p:nvPr/>
          </p:nvSpPr>
          <p:spPr>
            <a:xfrm>
              <a:off x="5807968" y="5125746"/>
              <a:ext cx="30963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Joint Venture of Japan &amp; Bangladesh</a:t>
              </a:r>
            </a:p>
            <a:p>
              <a:pPr algn="l"/>
              <a:r>
                <a:rPr lang="en-US" sz="1000" kern="2000" spc="300" baseline="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www.bjitgroup.com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792" y="5006983"/>
              <a:ext cx="1872208" cy="63763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03" y="1339904"/>
            <a:ext cx="3224595" cy="32245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5439" y="3840286"/>
            <a:ext cx="10081122" cy="73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000" b="1" spc="-1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NEXT DESTINATION</a:t>
            </a:r>
            <a:br>
              <a:rPr lang="en-US" sz="2800" b="1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150" b="1" spc="17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SOFTWARE OUTSOURCING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46898" y="738014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MAKE YOUR SOFTWARE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28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B1D0C5-079E-49C7-B7AA-6B60998B5AD2}"/>
              </a:ext>
            </a:extLst>
          </p:cNvPr>
          <p:cNvSpPr/>
          <p:nvPr/>
        </p:nvSpPr>
        <p:spPr>
          <a:xfrm>
            <a:off x="-1860" y="0"/>
            <a:ext cx="1219386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0704512" y="6453336"/>
            <a:ext cx="1152128" cy="262805"/>
          </a:xfrm>
          <a:prstGeom prst="roundRect">
            <a:avLst/>
          </a:prstGeom>
          <a:solidFill>
            <a:srgbClr val="C0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CONFIDENTIAL</a:t>
            </a:r>
            <a:endParaRPr kumimoji="1" lang="ja-JP" altLang="en-US" sz="1000" b="1" dirty="0">
              <a:latin typeface="Open Sans" panose="020B0606030504020204" pitchFamily="34" charset="0"/>
              <a:ea typeface="Adobe Gothic Std B" panose="020B0800000000000000" pitchFamily="34" charset="-128"/>
              <a:cs typeface="Open Sans" panose="020B0606030504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191657" y="6461627"/>
            <a:ext cx="2944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</a:t>
            </a:r>
            <a:r>
              <a:rPr kumimoji="1" lang="en-US" altLang="ja-JP" sz="9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@ BJIT Group. All Rights Reserved</a:t>
            </a:r>
            <a:endParaRPr kumimoji="1" lang="ja-JP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9536" y="6150487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Joint Venture of Japan &amp; Bangladesh</a:t>
            </a:r>
          </a:p>
          <a:p>
            <a:pPr algn="l"/>
            <a:r>
              <a:rPr lang="en-US" sz="1000" kern="2000" spc="3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www.bjitgroup.com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031724"/>
            <a:ext cx="1872208" cy="63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8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-2891"/>
            <a:ext cx="12193858" cy="54344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839416" y="476672"/>
            <a:ext cx="10526001" cy="39583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6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344612" y="1010164"/>
            <a:ext cx="11440073" cy="501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19" name="Chevron 18"/>
          <p:cNvSpPr/>
          <p:nvPr/>
        </p:nvSpPr>
        <p:spPr>
          <a:xfrm>
            <a:off x="10848528" y="555940"/>
            <a:ext cx="316835" cy="297554"/>
          </a:xfrm>
          <a:prstGeom prst="chevr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11004286" y="555940"/>
            <a:ext cx="316835" cy="297554"/>
          </a:xfrm>
          <a:prstGeom prst="chevr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>
            <a:off x="11166036" y="555940"/>
            <a:ext cx="316835" cy="297554"/>
          </a:xfrm>
          <a:prstGeom prst="chevr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87802" y="6582544"/>
            <a:ext cx="2944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</a:t>
            </a:r>
            <a:r>
              <a:rPr kumimoji="1" lang="en-US" altLang="ja-JP" sz="9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@ BJIT Group. All Rights Reserved</a:t>
            </a:r>
            <a:endParaRPr kumimoji="1" lang="ja-JP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147" y="6409804"/>
            <a:ext cx="476250" cy="4762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flipV="1">
            <a:off x="821314" y="906868"/>
            <a:ext cx="1103532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56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300" b="1" kern="1200">
          <a:solidFill>
            <a:schemeClr val="accent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8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75000"/>
        <a:buFont typeface="Wingdings" panose="05000000000000000000" pitchFamily="2" charset="2"/>
        <a:buChar char="n"/>
        <a:defRPr kumimoji="1"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1pPr>
      <a:lvl2pPr marL="685800" indent="-288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70000"/>
        <a:buFont typeface="Wingdings" panose="05000000000000000000" pitchFamily="2" charset="2"/>
        <a:buChar char="p"/>
        <a:defRPr kumimoji="1"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60000"/>
        <a:buFont typeface="Wingdings" panose="05000000000000000000" pitchFamily="2" charset="2"/>
        <a:buChar char="l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eepart.io/" TargetMode="External"/><Relationship Id="rId1" Type="http://schemas.openxmlformats.org/officeDocument/2006/relationships/slideLayout" Target="../slideLayouts/slideLayout100.xml"/><Relationship Id="rId4" Type="http://schemas.openxmlformats.org/officeDocument/2006/relationships/hyperlink" Target="https://arxiv.org/pdf/1508.06576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Reinforcement_learning_diagram.sv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xiv.org/pdf/1312.5602v1.pdf" TargetMode="Externa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lphaGo_Zero" TargetMode="External"/><Relationship Id="rId3" Type="http://schemas.openxmlformats.org/officeDocument/2006/relationships/hyperlink" Target="https://en.wikipedia.org/wiki/Fan_Hui" TargetMode="External"/><Relationship Id="rId7" Type="http://schemas.openxmlformats.org/officeDocument/2006/relationships/hyperlink" Target="https://en.wikipedia.org/wiki/Future_of_Go_Summit" TargetMode="External"/><Relationship Id="rId2" Type="http://schemas.openxmlformats.org/officeDocument/2006/relationships/hyperlink" Target="https://en.wikipedia.org/wiki/AlphaGo_Fan" TargetMode="External"/><Relationship Id="rId1" Type="http://schemas.openxmlformats.org/officeDocument/2006/relationships/slideLayout" Target="../slideLayouts/slideLayout100.xml"/><Relationship Id="rId6" Type="http://schemas.openxmlformats.org/officeDocument/2006/relationships/hyperlink" Target="https://en.wikipedia.org/wiki/Master_(software)" TargetMode="External"/><Relationship Id="rId5" Type="http://schemas.openxmlformats.org/officeDocument/2006/relationships/hyperlink" Target="https://en.wikipedia.org/wiki/Lee_Sedol" TargetMode="External"/><Relationship Id="rId4" Type="http://schemas.openxmlformats.org/officeDocument/2006/relationships/hyperlink" Target="https://en.wikipedia.org/wiki/AlphaGo_vs._Lee_Sedol" TargetMode="External"/><Relationship Id="rId9" Type="http://schemas.openxmlformats.org/officeDocument/2006/relationships/hyperlink" Target="https://en.wikipedia.org/wiki/AlphaZero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1.01587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802.02611.pdf" TargetMode="External"/><Relationship Id="rId13" Type="http://schemas.openxmlformats.org/officeDocument/2006/relationships/hyperlink" Target="https://arxiv.org/pdf/1706.05098.pdf" TargetMode="External"/><Relationship Id="rId3" Type="http://schemas.openxmlformats.org/officeDocument/2006/relationships/hyperlink" Target="https://arxiv.org/pdf/1506.01497.pdf" TargetMode="External"/><Relationship Id="rId7" Type="http://schemas.openxmlformats.org/officeDocument/2006/relationships/hyperlink" Target="https://arxiv.org/abs/1606.00915" TargetMode="External"/><Relationship Id="rId12" Type="http://schemas.openxmlformats.org/officeDocument/2006/relationships/hyperlink" Target="https://en.wikipedia.org/wiki/AlphaGo" TargetMode="External"/><Relationship Id="rId2" Type="http://schemas.openxmlformats.org/officeDocument/2006/relationships/hyperlink" Target="https://arxiv.org/pdf/1506.02640.pdf" TargetMode="External"/><Relationship Id="rId1" Type="http://schemas.openxmlformats.org/officeDocument/2006/relationships/slideLayout" Target="../slideLayouts/slideLayout100.xml"/><Relationship Id="rId6" Type="http://schemas.openxmlformats.org/officeDocument/2006/relationships/hyperlink" Target="https://arxiv.org/abs/1703.06870" TargetMode="External"/><Relationship Id="rId11" Type="http://schemas.openxmlformats.org/officeDocument/2006/relationships/hyperlink" Target="https://arxiv.org/pdf/1312.5602v1.pdf" TargetMode="External"/><Relationship Id="rId5" Type="http://schemas.openxmlformats.org/officeDocument/2006/relationships/hyperlink" Target="https://arxiv.org/abs/1505.04597" TargetMode="External"/><Relationship Id="rId10" Type="http://schemas.openxmlformats.org/officeDocument/2006/relationships/hyperlink" Target="https://arxiv.org/pdf/1508.06576.pdf" TargetMode="External"/><Relationship Id="rId4" Type="http://schemas.openxmlformats.org/officeDocument/2006/relationships/hyperlink" Target="https://arxiv.org/pdf/1512.02325.pdf" TargetMode="External"/><Relationship Id="rId9" Type="http://schemas.openxmlformats.org/officeDocument/2006/relationships/hyperlink" Target="https://arxiv.org/pdf/1406.2661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6.02640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6.02640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2611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6.2661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hindupuravinash/the-gan-zoo" TargetMode="External"/><Relationship Id="rId1" Type="http://schemas.openxmlformats.org/officeDocument/2006/relationships/slideLayout" Target="../slideLayouts/slideLayout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F79B330-DC7E-466E-9D99-2BBF1BBB4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790" y="2336475"/>
            <a:ext cx="7200314" cy="933096"/>
          </a:xfrm>
        </p:spPr>
        <p:txBody>
          <a:bodyPr/>
          <a:lstStyle/>
          <a:p>
            <a:r>
              <a:rPr lang="en-US" dirty="0"/>
              <a:t>Deep Learning Training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6C1A73E-7555-4D51-B1D4-812718CBA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2791" y="3588430"/>
            <a:ext cx="7743093" cy="615497"/>
          </a:xfrm>
        </p:spPr>
        <p:txBody>
          <a:bodyPr/>
          <a:lstStyle/>
          <a:p>
            <a:r>
              <a:rPr lang="en-US" dirty="0"/>
              <a:t>Lecture 8: Miscellaneous Deep Learning Topics</a:t>
            </a:r>
          </a:p>
        </p:txBody>
      </p:sp>
    </p:spTree>
    <p:extLst>
      <p:ext uri="{BB962C8B-B14F-4D97-AF65-F5344CB8AC3E}">
        <p14:creationId xmlns:p14="http://schemas.microsoft.com/office/powerpoint/2010/main" val="21919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D153C1-EE1F-421E-85C3-B6255A94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81" y="890414"/>
            <a:ext cx="4864310" cy="5490914"/>
          </a:xfrm>
        </p:spPr>
        <p:txBody>
          <a:bodyPr/>
          <a:lstStyle/>
          <a:p>
            <a:r>
              <a:rPr lang="en-US" dirty="0"/>
              <a:t>Change the appearance of an image or video in accordance with another image</a:t>
            </a:r>
          </a:p>
          <a:p>
            <a:r>
              <a:rPr lang="en-US" dirty="0"/>
              <a:t>CNN used for feature extraction</a:t>
            </a:r>
          </a:p>
          <a:p>
            <a:r>
              <a:rPr lang="en-US" dirty="0">
                <a:hlinkClick r:id="rId2"/>
              </a:rPr>
              <a:t>Try it!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A5C7CA-DB5C-4EE8-8AED-108E93B09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Style Transfer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05226-37C0-4281-8311-397AE4D0C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419" y="1106611"/>
            <a:ext cx="6972300" cy="5076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21FE5-1EF7-4FDE-A8D2-B6F30FA46B0E}"/>
              </a:ext>
            </a:extLst>
          </p:cNvPr>
          <p:cNvSpPr txBox="1"/>
          <p:nvPr/>
        </p:nvSpPr>
        <p:spPr>
          <a:xfrm>
            <a:off x="5351109" y="6177612"/>
            <a:ext cx="6481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top-left =&gt; Original artwork, Others=&gt; image generated after applying style image (in inset) </a:t>
            </a:r>
            <a:r>
              <a:rPr lang="en-US" dirty="0">
                <a:hlinkClick r:id="rId4"/>
              </a:rPr>
              <a:t>source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3602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01EDD9-502B-495A-B448-2E00EE352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81" y="890414"/>
            <a:ext cx="5420902" cy="5490914"/>
          </a:xfrm>
        </p:spPr>
        <p:txBody>
          <a:bodyPr/>
          <a:lstStyle/>
          <a:p>
            <a:r>
              <a:rPr lang="en-US" dirty="0"/>
              <a:t>Concerned with how agents ought to take actions in an environment so as to maximize some notion of cumulative reward</a:t>
            </a:r>
          </a:p>
          <a:p>
            <a:r>
              <a:rPr lang="en-US" dirty="0"/>
              <a:t>Long term returns are considered instead of short term rewards</a:t>
            </a:r>
          </a:p>
          <a:p>
            <a:r>
              <a:rPr lang="en-US" dirty="0"/>
              <a:t>Different from supervised or unsupervised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659855-F6A3-4186-AC8E-06CF6939E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FF356-75FF-41C3-A6C6-93FA67941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773" y="563222"/>
            <a:ext cx="5403053" cy="5241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635E84-78ED-4CF8-8020-115A7E58E0E5}"/>
              </a:ext>
            </a:extLst>
          </p:cNvPr>
          <p:cNvSpPr txBox="1"/>
          <p:nvPr/>
        </p:nvSpPr>
        <p:spPr>
          <a:xfrm>
            <a:off x="6506816" y="5734997"/>
            <a:ext cx="5420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Typical framing of a reinforcement learning scenario </a:t>
            </a:r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273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5ED5C9-606A-436A-BA75-D20863AA2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Playing Atari with Deep Reinforcement Learning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90C0D-6E5C-46E2-BF09-8EE5391E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Reinforcement Learning: Playing Atari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0B533-C106-4538-A99A-1BCC70C11978}"/>
              </a:ext>
            </a:extLst>
          </p:cNvPr>
          <p:cNvSpPr txBox="1"/>
          <p:nvPr/>
        </p:nvSpPr>
        <p:spPr>
          <a:xfrm>
            <a:off x="689661" y="3059668"/>
            <a:ext cx="1118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Screen shots from five Atari 2600 Games: (Left-to-right) Pong, Breakout, Space Invaders, </a:t>
            </a:r>
            <a:r>
              <a:rPr lang="en-US" dirty="0" err="1"/>
              <a:t>Seaquest</a:t>
            </a:r>
            <a:r>
              <a:rPr lang="en-US" dirty="0"/>
              <a:t>, Beam Rider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31DAA-3260-418F-B812-2A5FD9737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71" y="1477636"/>
            <a:ext cx="10760468" cy="1583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77C334-BA9F-4E81-9428-59A2A6B8E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528379"/>
            <a:ext cx="9906000" cy="2886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83827F-045C-4370-8477-C51185F2B6BE}"/>
              </a:ext>
            </a:extLst>
          </p:cNvPr>
          <p:cNvSpPr txBox="1"/>
          <p:nvPr/>
        </p:nvSpPr>
        <p:spPr>
          <a:xfrm>
            <a:off x="1039111" y="6428242"/>
            <a:ext cx="1016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Table: Performance of different deep reinforcement learning models (compared with human player as well)</a:t>
            </a:r>
          </a:p>
        </p:txBody>
      </p:sp>
    </p:spTree>
    <p:extLst>
      <p:ext uri="{BB962C8B-B14F-4D97-AF65-F5344CB8AC3E}">
        <p14:creationId xmlns:p14="http://schemas.microsoft.com/office/powerpoint/2010/main" val="1779924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8512B3-67AD-4963-A9CF-98C4A7B97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to play Go without human knowledge</a:t>
            </a:r>
          </a:p>
          <a:p>
            <a:r>
              <a:rPr lang="en-US" dirty="0"/>
              <a:t>Comprehensive performance even against world champions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95B6EA-48E7-48D7-835E-40328C32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Reinforcement Learning: Playing Go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4F5123-B0A9-447B-B9A6-650D9E30B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577473"/>
              </p:ext>
            </p:extLst>
          </p:nvPr>
        </p:nvGraphicFramePr>
        <p:xfrm>
          <a:off x="741871" y="2253912"/>
          <a:ext cx="10800772" cy="2743200"/>
        </p:xfrm>
        <a:graphic>
          <a:graphicData uri="http://schemas.openxmlformats.org/drawingml/2006/table">
            <a:tbl>
              <a:tblPr/>
              <a:tblGrid>
                <a:gridCol w="2700193">
                  <a:extLst>
                    <a:ext uri="{9D8B030D-6E8A-4147-A177-3AD203B41FA5}">
                      <a16:colId xmlns:a16="http://schemas.microsoft.com/office/drawing/2014/main" val="3463146715"/>
                    </a:ext>
                  </a:extLst>
                </a:gridCol>
                <a:gridCol w="2700193">
                  <a:extLst>
                    <a:ext uri="{9D8B030D-6E8A-4147-A177-3AD203B41FA5}">
                      <a16:colId xmlns:a16="http://schemas.microsoft.com/office/drawing/2014/main" val="2270791526"/>
                    </a:ext>
                  </a:extLst>
                </a:gridCol>
                <a:gridCol w="2127100">
                  <a:extLst>
                    <a:ext uri="{9D8B030D-6E8A-4147-A177-3AD203B41FA5}">
                      <a16:colId xmlns:a16="http://schemas.microsoft.com/office/drawing/2014/main" val="2326433653"/>
                    </a:ext>
                  </a:extLst>
                </a:gridCol>
                <a:gridCol w="3273286">
                  <a:extLst>
                    <a:ext uri="{9D8B030D-6E8A-4147-A177-3AD203B41FA5}">
                      <a16:colId xmlns:a16="http://schemas.microsoft.com/office/drawing/2014/main" val="10778401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Versions</a:t>
                      </a:r>
                    </a:p>
                  </a:txBody>
                  <a:tcPr marR="200025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Hardware</a:t>
                      </a:r>
                    </a:p>
                  </a:txBody>
                  <a:tcPr marR="200025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Elo rating</a:t>
                      </a:r>
                    </a:p>
                  </a:txBody>
                  <a:tcPr marR="200025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Matches</a:t>
                      </a:r>
                    </a:p>
                  </a:txBody>
                  <a:tcPr marR="200025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965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u="none" strike="noStrike">
                          <a:solidFill>
                            <a:srgbClr val="0B0080"/>
                          </a:solidFill>
                          <a:effectLst/>
                          <a:hlinkClick r:id="rId2" tooltip="AlphaGo Fan"/>
                        </a:rPr>
                        <a:t>AlphaGo Fan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176 GPUs, distributed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3,144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5:0 against </a:t>
                      </a:r>
                      <a:r>
                        <a:rPr lang="en-US" u="none" strike="noStrike">
                          <a:solidFill>
                            <a:srgbClr val="0B0080"/>
                          </a:solidFill>
                          <a:effectLst/>
                          <a:hlinkClick r:id="rId3" tooltip="Fan Hui"/>
                        </a:rPr>
                        <a:t>Fan Hui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451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u="none" strike="noStrike">
                          <a:solidFill>
                            <a:srgbClr val="0B0080"/>
                          </a:solidFill>
                          <a:effectLst/>
                          <a:hlinkClick r:id="rId4" tooltip="AlphaGo vs. Lee Sedol"/>
                        </a:rPr>
                        <a:t>AlphaGo Lee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48 </a:t>
                      </a:r>
                      <a:r>
                        <a:rPr lang="en-US" u="none" strike="noStrike" dirty="0">
                          <a:solidFill>
                            <a:schemeClr val="tx1"/>
                          </a:solidFill>
                          <a:effectLst/>
                        </a:rPr>
                        <a:t>TPUs,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 distributed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3,739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4:1 against </a:t>
                      </a:r>
                      <a:r>
                        <a:rPr lang="en-US" u="none" strike="noStrike">
                          <a:solidFill>
                            <a:srgbClr val="0B0080"/>
                          </a:solidFill>
                          <a:effectLst/>
                          <a:hlinkClick r:id="rId5" tooltip="Lee Sedol"/>
                        </a:rPr>
                        <a:t>Lee Sedol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213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u="none" strike="noStrike">
                          <a:solidFill>
                            <a:srgbClr val="0B0080"/>
                          </a:solidFill>
                          <a:effectLst/>
                          <a:hlinkClick r:id="rId6" tooltip="Master (software)"/>
                        </a:rPr>
                        <a:t>AlphaGo Master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 TPUs, single machine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4,858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60:0 against professional players;</a:t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7" tooltip="Future of Go Summit"/>
                        </a:rPr>
                        <a:t>Future of Go Summit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6452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u="none" strike="noStrike">
                          <a:solidFill>
                            <a:srgbClr val="0B0080"/>
                          </a:solidFill>
                          <a:effectLst/>
                          <a:hlinkClick r:id="rId8" tooltip="AlphaGo Zero"/>
                        </a:rPr>
                        <a:t>AlphaGo Zero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 TPUs,</a:t>
                      </a:r>
                      <a:r>
                        <a:rPr lang="en-US" b="0" i="0" u="none" strike="noStrike" baseline="30000" dirty="0">
                          <a:solidFill>
                            <a:srgbClr val="0B0080"/>
                          </a:solidFill>
                          <a:effectLst/>
                        </a:rPr>
                        <a:t> </a:t>
                      </a:r>
                      <a:r>
                        <a:rPr lang="en-US" dirty="0">
                          <a:effectLst/>
                        </a:rPr>
                        <a:t>single machine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5,185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100:0 against AlphaGo Lee89:11 against AlphaGo Master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3126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u="none" strike="noStrike">
                          <a:solidFill>
                            <a:srgbClr val="0B0080"/>
                          </a:solidFill>
                          <a:effectLst/>
                          <a:hlinkClick r:id="rId9" tooltip="AlphaZero"/>
                        </a:rPr>
                        <a:t>AlphaZero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4 TPUs, single machine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N/A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60:40 against AlphaGo Zero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303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949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2538A7-6C8B-4C2B-8E76-370CF307E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81" y="890414"/>
            <a:ext cx="5076345" cy="39391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Attempt to solve multiple different tasks with single neural net</a:t>
            </a:r>
          </a:p>
          <a:p>
            <a:r>
              <a:rPr lang="en-US" dirty="0"/>
              <a:t>Can learn richer representation</a:t>
            </a:r>
          </a:p>
          <a:p>
            <a:r>
              <a:rPr lang="en-US" dirty="0"/>
              <a:t>Works as regularizer to prevent overfitting</a:t>
            </a:r>
          </a:p>
          <a:p>
            <a:r>
              <a:rPr lang="en-US" dirty="0"/>
              <a:t>Shared parameters</a:t>
            </a:r>
          </a:p>
          <a:p>
            <a:pPr lvl="1"/>
            <a:r>
              <a:rPr lang="en-US" dirty="0"/>
              <a:t>Hard parameter sharing</a:t>
            </a:r>
          </a:p>
          <a:p>
            <a:pPr lvl="1"/>
            <a:r>
              <a:rPr lang="en-US" dirty="0"/>
              <a:t>Soft parameter sharing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B6EABB-D354-40D7-A0D6-DC909D948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Multitask Learning</a:t>
            </a:r>
          </a:p>
        </p:txBody>
      </p:sp>
      <p:pic>
        <p:nvPicPr>
          <p:cNvPr id="1026" name="Picture 2" descr="http://ruder.io/content/images/2017/05/joint_many_task_model.png">
            <a:extLst>
              <a:ext uri="{FF2B5EF4-FFF2-40B4-BE49-F238E27FC236}">
                <a16:creationId xmlns:a16="http://schemas.microsoft.com/office/drawing/2014/main" id="{2CBFD9B4-D6BD-4AE8-82ED-6A98EC3DC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096" y="661054"/>
            <a:ext cx="6562932" cy="530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95C13B-0ACE-4D0D-84DD-C7522D816731}"/>
              </a:ext>
            </a:extLst>
          </p:cNvPr>
          <p:cNvSpPr txBox="1"/>
          <p:nvPr/>
        </p:nvSpPr>
        <p:spPr>
          <a:xfrm>
            <a:off x="6156771" y="6012280"/>
            <a:ext cx="4559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Figure: A joint many task model for NLP </a:t>
            </a:r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803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"/>
          <p:cNvSpPr txBox="1">
            <a:spLocks noGrp="1"/>
          </p:cNvSpPr>
          <p:nvPr>
            <p:ph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952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9600" dirty="0"/>
              <a:t>Thank You</a:t>
            </a:r>
            <a:endParaRPr sz="9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2B4533-2F3E-41FC-BE38-A903D026D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You Only Look Once</a:t>
            </a:r>
            <a:endParaRPr lang="en-US" sz="2000" dirty="0"/>
          </a:p>
          <a:p>
            <a:r>
              <a:rPr lang="en-US" sz="2000" dirty="0">
                <a:hlinkClick r:id="rId3"/>
              </a:rPr>
              <a:t>Faster R-CNN</a:t>
            </a:r>
            <a:endParaRPr lang="en-US" sz="2000" dirty="0"/>
          </a:p>
          <a:p>
            <a:r>
              <a:rPr lang="en-US" sz="2000" dirty="0">
                <a:hlinkClick r:id="rId4"/>
              </a:rPr>
              <a:t>SSD: Single Shot </a:t>
            </a:r>
            <a:r>
              <a:rPr lang="en-US" sz="2000" dirty="0" err="1">
                <a:hlinkClick r:id="rId4"/>
              </a:rPr>
              <a:t>MultiBox</a:t>
            </a:r>
            <a:r>
              <a:rPr lang="en-US" sz="2000" dirty="0">
                <a:hlinkClick r:id="rId4"/>
              </a:rPr>
              <a:t> Detector</a:t>
            </a:r>
            <a:endParaRPr lang="en-US" sz="2000" dirty="0"/>
          </a:p>
          <a:p>
            <a:r>
              <a:rPr lang="en-US" sz="2000" dirty="0">
                <a:hlinkClick r:id="rId5"/>
              </a:rPr>
              <a:t>U-Net</a:t>
            </a:r>
            <a:endParaRPr lang="en-US" sz="2000" dirty="0"/>
          </a:p>
          <a:p>
            <a:r>
              <a:rPr lang="en-US" sz="2000" dirty="0">
                <a:hlinkClick r:id="rId6"/>
              </a:rPr>
              <a:t>Mask R-CNN</a:t>
            </a:r>
            <a:endParaRPr lang="en-US" sz="2000" dirty="0"/>
          </a:p>
          <a:p>
            <a:r>
              <a:rPr lang="en-US" sz="2000" dirty="0">
                <a:hlinkClick r:id="rId7"/>
              </a:rPr>
              <a:t>DeepLab</a:t>
            </a:r>
            <a:endParaRPr lang="en-US" sz="2000" dirty="0"/>
          </a:p>
          <a:p>
            <a:r>
              <a:rPr lang="en-US" sz="2000" dirty="0">
                <a:hlinkClick r:id="rId8"/>
              </a:rPr>
              <a:t>DeepLabv3+</a:t>
            </a:r>
            <a:endParaRPr lang="en-US" sz="2000" dirty="0">
              <a:hlinkClick r:id="rId9"/>
            </a:endParaRPr>
          </a:p>
          <a:p>
            <a:r>
              <a:rPr lang="en-US" sz="2000" dirty="0">
                <a:hlinkClick r:id="rId9"/>
              </a:rPr>
              <a:t>Generative Adversarial Nets</a:t>
            </a:r>
            <a:endParaRPr lang="en-US" sz="2000" dirty="0"/>
          </a:p>
          <a:p>
            <a:r>
              <a:rPr lang="en-US" sz="2000" dirty="0">
                <a:hlinkClick r:id="rId10"/>
              </a:rPr>
              <a:t>A Neural Algorithm of Artistic Style</a:t>
            </a:r>
            <a:endParaRPr lang="en-US" sz="2000" dirty="0"/>
          </a:p>
          <a:p>
            <a:r>
              <a:rPr lang="en-US" sz="2000" dirty="0">
                <a:hlinkClick r:id="rId11"/>
              </a:rPr>
              <a:t>Playing Atari with Deep Reinforcement Learning</a:t>
            </a:r>
            <a:endParaRPr lang="en-US" sz="2000" dirty="0"/>
          </a:p>
          <a:p>
            <a:r>
              <a:rPr lang="en-US" sz="2000" dirty="0">
                <a:hlinkClick r:id="rId12"/>
              </a:rPr>
              <a:t>https://en.wikipedia.org/wiki/AlphaGo</a:t>
            </a:r>
            <a:endParaRPr lang="en-US" sz="2000" dirty="0"/>
          </a:p>
          <a:p>
            <a:r>
              <a:rPr lang="en-US" sz="2000" dirty="0">
                <a:hlinkClick r:id="rId13"/>
              </a:rPr>
              <a:t>https://arxiv.org/pdf/1706.05098.pdf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1F65CF-1981-496F-8D73-F5EDCDE4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736905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B2FD64-E88A-4CFE-9CC1-532ABB4FA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  <a:p>
            <a:r>
              <a:rPr lang="en-US" dirty="0"/>
              <a:t>Object Segmentation</a:t>
            </a:r>
          </a:p>
          <a:p>
            <a:r>
              <a:rPr lang="en-US" dirty="0"/>
              <a:t>Generative Adversarial Network</a:t>
            </a:r>
          </a:p>
          <a:p>
            <a:r>
              <a:rPr lang="en-US" dirty="0"/>
              <a:t>Neural Style Transfer</a:t>
            </a:r>
          </a:p>
          <a:p>
            <a:r>
              <a:rPr lang="en-US" dirty="0"/>
              <a:t>Deep Reinforcement Learning</a:t>
            </a:r>
          </a:p>
          <a:p>
            <a:r>
              <a:rPr lang="en-US" dirty="0"/>
              <a:t>Multi-task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10C42C-1A02-4DCB-82AB-E0C348AA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9208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AB83F4-D9AA-4CCB-A757-5E3353CB7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81" y="890414"/>
            <a:ext cx="11665296" cy="5490914"/>
          </a:xfrm>
        </p:spPr>
        <p:txBody>
          <a:bodyPr/>
          <a:lstStyle/>
          <a:p>
            <a:r>
              <a:rPr lang="en-US" dirty="0"/>
              <a:t>Goal: Localize object in image, output coordinate for object bounding box and class probability</a:t>
            </a:r>
          </a:p>
          <a:p>
            <a:r>
              <a:rPr lang="en-US" dirty="0"/>
              <a:t>Some Notable object detection/segmentation architecture</a:t>
            </a:r>
          </a:p>
          <a:p>
            <a:pPr lvl="1"/>
            <a:r>
              <a:rPr lang="en-US" dirty="0"/>
              <a:t>Faster R-CNN</a:t>
            </a:r>
          </a:p>
          <a:p>
            <a:pPr lvl="1"/>
            <a:r>
              <a:rPr lang="en-US" dirty="0"/>
              <a:t>SSD</a:t>
            </a:r>
          </a:p>
          <a:p>
            <a:pPr lvl="1"/>
            <a:r>
              <a:rPr lang="en-US" dirty="0"/>
              <a:t>YOLO</a:t>
            </a:r>
          </a:p>
          <a:p>
            <a:pPr lvl="1"/>
            <a:r>
              <a:rPr lang="en-US" dirty="0"/>
              <a:t>RetinaNet</a:t>
            </a:r>
          </a:p>
          <a:p>
            <a:r>
              <a:rPr lang="en-US" dirty="0"/>
              <a:t>Earlier models had separate components for region proposal, feature extraction and classification</a:t>
            </a:r>
          </a:p>
          <a:p>
            <a:r>
              <a:rPr lang="en-US" dirty="0"/>
              <a:t>Now trained using unified model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69DA39-3F61-4D63-8A2F-AC8F79D15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39825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209DA8-B87E-48B2-A5BC-8515CC457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81" y="890414"/>
            <a:ext cx="4586015" cy="5490914"/>
          </a:xfrm>
        </p:spPr>
        <p:txBody>
          <a:bodyPr/>
          <a:lstStyle/>
          <a:p>
            <a:r>
              <a:rPr lang="en-US" dirty="0"/>
              <a:t>Single convolutional neural network</a:t>
            </a:r>
          </a:p>
          <a:p>
            <a:r>
              <a:rPr lang="en-US" dirty="0"/>
              <a:t>Treats detection as regression problem </a:t>
            </a:r>
          </a:p>
          <a:p>
            <a:r>
              <a:rPr lang="en-US" dirty="0"/>
              <a:t>Outputs bounding box and probabilities for each class using single fully connected layer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06DC5B-C227-4334-8725-75779D8F4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Detection: YOLO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6A323-D7F5-4B2D-AA81-86DCCFCF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540" y="1278052"/>
            <a:ext cx="6355981" cy="3863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C4200-A23E-4FE4-9701-0638C61077EE}"/>
              </a:ext>
            </a:extLst>
          </p:cNvPr>
          <p:cNvSpPr txBox="1"/>
          <p:nvPr/>
        </p:nvSpPr>
        <p:spPr>
          <a:xfrm>
            <a:off x="7076661" y="5141843"/>
            <a:ext cx="330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Figure: </a:t>
            </a:r>
            <a:r>
              <a:rPr lang="en-US" dirty="0">
                <a:hlinkClick r:id="rId3"/>
              </a:rPr>
              <a:t>YOLO</a:t>
            </a:r>
            <a:r>
              <a:rPr lang="en-US" dirty="0"/>
              <a:t> model for detection</a:t>
            </a:r>
          </a:p>
        </p:txBody>
      </p:sp>
    </p:spTree>
    <p:extLst>
      <p:ext uri="{BB962C8B-B14F-4D97-AF65-F5344CB8AC3E}">
        <p14:creationId xmlns:p14="http://schemas.microsoft.com/office/powerpoint/2010/main" val="3819937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391AFF-FD46-4363-B215-BB35F4DE6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894" y="1269206"/>
            <a:ext cx="11353800" cy="47339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D71619-ED0B-4DA8-9596-450D473F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Detection: YOLO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B18E6D-5514-46F8-A92C-B033DECB873F}"/>
              </a:ext>
            </a:extLst>
          </p:cNvPr>
          <p:cNvSpPr txBox="1"/>
          <p:nvPr/>
        </p:nvSpPr>
        <p:spPr>
          <a:xfrm>
            <a:off x="4324425" y="6058910"/>
            <a:ext cx="354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Figure: Detection result using </a:t>
            </a:r>
            <a:r>
              <a:rPr lang="en-US" dirty="0">
                <a:hlinkClick r:id="rId3"/>
              </a:rPr>
              <a:t>YOLO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0937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8D6FAB-FFA6-45E7-B571-B49F80C8C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Pixelwise segmentation of object in image</a:t>
            </a:r>
          </a:p>
          <a:p>
            <a:r>
              <a:rPr lang="en-US" dirty="0"/>
              <a:t>Can be done using end-to-end convolutional neural net</a:t>
            </a:r>
          </a:p>
          <a:p>
            <a:r>
              <a:rPr lang="en-US" dirty="0"/>
              <a:t>Some are implemented in encoder-decoder architecture</a:t>
            </a:r>
          </a:p>
          <a:p>
            <a:pPr lvl="1"/>
            <a:r>
              <a:rPr lang="en-US" dirty="0"/>
              <a:t>Convolution and pooling to encode</a:t>
            </a:r>
          </a:p>
          <a:p>
            <a:pPr lvl="1"/>
            <a:r>
              <a:rPr lang="en-US" dirty="0"/>
              <a:t>Deconvolution and up-sampling for decoding</a:t>
            </a:r>
          </a:p>
          <a:p>
            <a:r>
              <a:rPr lang="en-US" dirty="0"/>
              <a:t>Notable architecture:</a:t>
            </a:r>
          </a:p>
          <a:p>
            <a:pPr lvl="1"/>
            <a:r>
              <a:rPr lang="en-US" dirty="0"/>
              <a:t>Fully Convolutional Network</a:t>
            </a:r>
          </a:p>
          <a:p>
            <a:pPr lvl="1"/>
            <a:r>
              <a:rPr lang="en-US" dirty="0"/>
              <a:t>U-Net</a:t>
            </a:r>
          </a:p>
          <a:p>
            <a:pPr lvl="1"/>
            <a:r>
              <a:rPr lang="en-US" dirty="0"/>
              <a:t>Mask R-CNN</a:t>
            </a:r>
          </a:p>
          <a:p>
            <a:pPr lvl="1"/>
            <a:r>
              <a:rPr lang="en-US" dirty="0"/>
              <a:t>DeepLab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71AE16-D336-40AB-B649-BC4FC5ADC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segmentation</a:t>
            </a:r>
          </a:p>
        </p:txBody>
      </p:sp>
    </p:spTree>
    <p:extLst>
      <p:ext uri="{BB962C8B-B14F-4D97-AF65-F5344CB8AC3E}">
        <p14:creationId xmlns:p14="http://schemas.microsoft.com/office/powerpoint/2010/main" val="153849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3BB859-595F-4643-8600-9D67FCE18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521" y="1576853"/>
            <a:ext cx="9488189" cy="37042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5DF67F4-955E-4595-A650-CD4F581B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segmentation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3F577F-A481-47BD-80FB-2235CF24424C}"/>
              </a:ext>
            </a:extLst>
          </p:cNvPr>
          <p:cNvSpPr txBox="1"/>
          <p:nvPr/>
        </p:nvSpPr>
        <p:spPr>
          <a:xfrm>
            <a:off x="3843131" y="5433391"/>
            <a:ext cx="521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Figure: Segmentation result obtained by </a:t>
            </a:r>
            <a:r>
              <a:rPr lang="en-US" dirty="0">
                <a:hlinkClick r:id="rId3"/>
              </a:rPr>
              <a:t> DeepLabv3+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48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153E19-3209-424D-BEB3-EF43716E8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81" y="890414"/>
            <a:ext cx="5462663" cy="5490914"/>
          </a:xfrm>
        </p:spPr>
        <p:txBody>
          <a:bodyPr/>
          <a:lstStyle/>
          <a:p>
            <a:r>
              <a:rPr lang="en-US" dirty="0"/>
              <a:t>Two neural networks compete with each other</a:t>
            </a:r>
          </a:p>
          <a:p>
            <a:r>
              <a:rPr lang="en-US" dirty="0"/>
              <a:t>Generative network: Generates candidates, goal is to fool the discriminative network </a:t>
            </a:r>
          </a:p>
          <a:p>
            <a:r>
              <a:rPr lang="en-US" dirty="0"/>
              <a:t>Discriminative Network: Discriminates between real and generated(fake) candidates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94B12E-5644-41EB-B556-DBE2BDEE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A1593-F78D-4B62-9071-09629F01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944" y="860597"/>
            <a:ext cx="6200775" cy="4362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652A53-E140-43FB-BFCD-4C00ED70C3DA}"/>
              </a:ext>
            </a:extLst>
          </p:cNvPr>
          <p:cNvSpPr txBox="1"/>
          <p:nvPr/>
        </p:nvSpPr>
        <p:spPr>
          <a:xfrm>
            <a:off x="5963478" y="5479022"/>
            <a:ext cx="5964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Samples generated by </a:t>
            </a:r>
            <a:r>
              <a:rPr lang="en-US" dirty="0">
                <a:hlinkClick r:id="rId3"/>
              </a:rPr>
              <a:t>GAN</a:t>
            </a:r>
            <a:r>
              <a:rPr lang="en-US" dirty="0"/>
              <a:t>. Rightmost column shows nearest training example</a:t>
            </a:r>
          </a:p>
        </p:txBody>
      </p:sp>
    </p:spTree>
    <p:extLst>
      <p:ext uri="{BB962C8B-B14F-4D97-AF65-F5344CB8AC3E}">
        <p14:creationId xmlns:p14="http://schemas.microsoft.com/office/powerpoint/2010/main" val="3678243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981C03-98E4-44EA-9116-1A6F0D0EF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player minmax game</a:t>
            </a:r>
          </a:p>
          <a:p>
            <a:r>
              <a:rPr lang="en-US" dirty="0"/>
              <a:t>Value function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457200" indent="-457200"/>
            <a:r>
              <a:rPr lang="en-US" dirty="0"/>
              <a:t>Lots of variants</a:t>
            </a:r>
          </a:p>
          <a:p>
            <a:pPr marL="914400" lvl="1" indent="-457200"/>
            <a:r>
              <a:rPr lang="en-US" dirty="0"/>
              <a:t>Conditional GAN</a:t>
            </a:r>
          </a:p>
          <a:p>
            <a:pPr marL="914400" lvl="1" indent="-457200"/>
            <a:r>
              <a:rPr lang="en-US" dirty="0"/>
              <a:t>DCGAN</a:t>
            </a:r>
          </a:p>
          <a:p>
            <a:pPr marL="914400" lvl="1" indent="-457200"/>
            <a:r>
              <a:rPr lang="en-US" dirty="0"/>
              <a:t>Cycle GAN</a:t>
            </a:r>
          </a:p>
          <a:p>
            <a:pPr marL="914400" lvl="1" indent="-457200"/>
            <a:r>
              <a:rPr lang="en-US" dirty="0"/>
              <a:t>Style GAN</a:t>
            </a:r>
          </a:p>
          <a:p>
            <a:pPr marL="914400" lvl="1" indent="-457200"/>
            <a:r>
              <a:rPr lang="en-US" dirty="0"/>
              <a:t>Wasserstein GAN</a:t>
            </a:r>
          </a:p>
          <a:p>
            <a:pPr marL="914400" lvl="1" indent="-457200"/>
            <a:r>
              <a:rPr lang="en-US" dirty="0"/>
              <a:t>And more… </a:t>
            </a:r>
            <a:r>
              <a:rPr lang="en-US" dirty="0">
                <a:hlinkClick r:id="rId2"/>
              </a:rPr>
              <a:t>Check it out!</a:t>
            </a:r>
            <a:endParaRPr lang="en-US" dirty="0"/>
          </a:p>
          <a:p>
            <a:pPr marL="914400" lvl="1" indent="-457200"/>
            <a:endParaRPr lang="en-US" dirty="0"/>
          </a:p>
          <a:p>
            <a:pPr marL="914400" lvl="1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71DC57-0339-4A1F-B71C-D7975344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812B2-66A2-46BE-912B-784EA11A6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391" y="1905414"/>
            <a:ext cx="67056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67937"/>
      </p:ext>
    </p:extLst>
  </p:cSld>
  <p:clrMapOvr>
    <a:masterClrMapping/>
  </p:clrMapOvr>
</p:sld>
</file>

<file path=ppt/theme/theme1.xml><?xml version="1.0" encoding="utf-8"?>
<a:theme xmlns:a="http://schemas.openxmlformats.org/drawingml/2006/main" name="BJIT_white_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IT_white_white" id="{64B6E6ED-B005-4DC6-9011-B322D1788910}" vid="{5546F544-D9F5-46AA-BE72-D72A31125376}"/>
    </a:ext>
  </a:extLst>
</a:theme>
</file>

<file path=ppt/theme/theme10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 flip="none" rotWithShape="0">
          <a:gsLst>
            <a:gs pos="0">
              <a:srgbClr val="114C69">
                <a:alpha val="50000"/>
              </a:srgbClr>
            </a:gs>
            <a:gs pos="50000">
              <a:srgbClr val="114C69"/>
            </a:gs>
            <a:gs pos="100000">
              <a:srgbClr val="114C69">
                <a:alpha val="50000"/>
              </a:srgbClr>
            </a:gs>
          </a:gsLst>
          <a:lin ang="16200000" scaled="0"/>
          <a:tileRect/>
        </a:gradFill>
        <a:ln>
          <a:noFill/>
          <a:headEnd type="none" w="med" len="med"/>
          <a:tailEnd type="none" w="med" len="med"/>
        </a:ln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kumimoji="1" sz="1400" b="1" dirty="0">
            <a:solidFill>
              <a:prstClr val="white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 flip="none" rotWithShape="0">
          <a:gsLst>
            <a:gs pos="0">
              <a:srgbClr val="114C69">
                <a:alpha val="50000"/>
              </a:srgbClr>
            </a:gs>
            <a:gs pos="50000">
              <a:srgbClr val="114C69"/>
            </a:gs>
            <a:gs pos="100000">
              <a:srgbClr val="114C69">
                <a:alpha val="50000"/>
              </a:srgbClr>
            </a:gs>
          </a:gsLst>
          <a:lin ang="16200000" scaled="0"/>
          <a:tileRect/>
        </a:gradFill>
        <a:ln>
          <a:noFill/>
          <a:headEnd type="none" w="med" len="med"/>
          <a:tailEnd type="none" w="med" len="med"/>
        </a:ln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kumimoji="1" sz="1400" b="1" dirty="0">
            <a:solidFill>
              <a:prstClr val="white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 flip="none" rotWithShape="0">
          <a:gsLst>
            <a:gs pos="0">
              <a:srgbClr val="114C69">
                <a:alpha val="50000"/>
              </a:srgbClr>
            </a:gs>
            <a:gs pos="50000">
              <a:srgbClr val="114C69"/>
            </a:gs>
            <a:gs pos="100000">
              <a:srgbClr val="114C69">
                <a:alpha val="50000"/>
              </a:srgbClr>
            </a:gs>
          </a:gsLst>
          <a:lin ang="16200000" scaled="0"/>
          <a:tileRect/>
        </a:gradFill>
        <a:ln>
          <a:noFill/>
          <a:headEnd type="none" w="med" len="med"/>
          <a:tailEnd type="none" w="med" len="med"/>
        </a:ln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kumimoji="1" sz="1400" b="1" dirty="0">
            <a:solidFill>
              <a:prstClr val="white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BJIT_white_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IT_white_white" id="{228B8923-6342-4AE8-B404-B4565B2854C5}" vid="{547AD45C-99DA-456C-9AF5-F434E044884E}"/>
    </a:ext>
  </a:extLst>
</a:theme>
</file>

<file path=ppt/theme/theme8.xml><?xml version="1.0" encoding="utf-8"?>
<a:theme xmlns:a="http://schemas.openxmlformats.org/drawingml/2006/main" name="1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 flip="none" rotWithShape="0">
          <a:gsLst>
            <a:gs pos="0">
              <a:srgbClr val="114C69">
                <a:alpha val="50000"/>
              </a:srgbClr>
            </a:gs>
            <a:gs pos="50000">
              <a:srgbClr val="114C69"/>
            </a:gs>
            <a:gs pos="100000">
              <a:srgbClr val="114C69">
                <a:alpha val="50000"/>
              </a:srgbClr>
            </a:gs>
          </a:gsLst>
          <a:lin ang="16200000" scaled="0"/>
          <a:tileRect/>
        </a:gradFill>
        <a:ln>
          <a:noFill/>
          <a:headEnd type="none" w="med" len="med"/>
          <a:tailEnd type="none" w="med" len="med"/>
        </a:ln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kumimoji="1" sz="1400" b="1" dirty="0">
            <a:solidFill>
              <a:prstClr val="white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BJIT_white_white</Template>
  <TotalTime>926</TotalTime>
  <Words>547</Words>
  <Application>Microsoft Office PowerPoint</Application>
  <PresentationFormat>Widescreen</PresentationFormat>
  <Paragraphs>119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16</vt:i4>
      </vt:variant>
    </vt:vector>
  </HeadingPairs>
  <TitlesOfParts>
    <vt:vector size="34" baseType="lpstr">
      <vt:lpstr>Adobe Gothic Std B</vt:lpstr>
      <vt:lpstr>Arial</vt:lpstr>
      <vt:lpstr>Calibri</vt:lpstr>
      <vt:lpstr>Calibri Light</vt:lpstr>
      <vt:lpstr>Open Sans</vt:lpstr>
      <vt:lpstr>Wingdings</vt:lpstr>
      <vt:lpstr>BJIT_white_white</vt:lpstr>
      <vt:lpstr>16_Custom Design</vt:lpstr>
      <vt:lpstr>3_Custom Design</vt:lpstr>
      <vt:lpstr>4_Custom Design</vt:lpstr>
      <vt:lpstr>9_Custom Design</vt:lpstr>
      <vt:lpstr>17_Custom Design</vt:lpstr>
      <vt:lpstr>1_BJIT_white_white</vt:lpstr>
      <vt:lpstr>18_Custom Design</vt:lpstr>
      <vt:lpstr>5_Custom Design</vt:lpstr>
      <vt:lpstr>6_Custom Design</vt:lpstr>
      <vt:lpstr>10_Custom Design</vt:lpstr>
      <vt:lpstr>19_Custom Design</vt:lpstr>
      <vt:lpstr>Deep Learning Training </vt:lpstr>
      <vt:lpstr>Content</vt:lpstr>
      <vt:lpstr>Object Detection</vt:lpstr>
      <vt:lpstr>Object Detection: YOLO Network</vt:lpstr>
      <vt:lpstr>Object Detection: YOLO Network</vt:lpstr>
      <vt:lpstr>Object segmentation</vt:lpstr>
      <vt:lpstr>Object segmentation</vt:lpstr>
      <vt:lpstr>Generative Adversarial Network</vt:lpstr>
      <vt:lpstr>Generative Adversarial Network</vt:lpstr>
      <vt:lpstr>Neural Style Transfer</vt:lpstr>
      <vt:lpstr>Reinforcement Learning</vt:lpstr>
      <vt:lpstr>Deep Reinforcement Learning: Playing Atari</vt:lpstr>
      <vt:lpstr>Deep Reinforcement Learning: Playing Go</vt:lpstr>
      <vt:lpstr>Multitask Learning</vt:lpstr>
      <vt:lpstr>PowerPoint Presentation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 Motivation</dc:title>
  <dc:creator>BJIT LTD</dc:creator>
  <cp:lastModifiedBy>BJIT LTD</cp:lastModifiedBy>
  <cp:revision>79</cp:revision>
  <dcterms:created xsi:type="dcterms:W3CDTF">2019-06-10T06:32:45Z</dcterms:created>
  <dcterms:modified xsi:type="dcterms:W3CDTF">2019-07-01T01:33:00Z</dcterms:modified>
</cp:coreProperties>
</file>